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24384000" cy="13716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31EE9F-117E-40F0-A925-6BC1AD76E131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96" name="Google Shape;35;p1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751407-CC7B-4B60-88D3-2B61361D739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s-ES" sz="2000" spc="-1" strike="noStrike">
              <a:latin typeface="Arial"/>
            </a:endParaRPr>
          </a:p>
        </p:txBody>
      </p:sp>
      <p:sp>
        <p:nvSpPr>
          <p:cNvPr id="99" name="Google Shape;90;g4e8c7ab20d_0_245:notes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8B8BD4-832E-401E-B20C-E3B73FF54AA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1 Rectángulo"/>
          <p:cNvSpPr/>
          <p:nvPr/>
        </p:nvSpPr>
        <p:spPr>
          <a:xfrm>
            <a:off x="0" y="0"/>
            <a:ext cx="24383520" cy="13715640"/>
          </a:xfrm>
          <a:prstGeom prst="rect">
            <a:avLst/>
          </a:prstGeom>
          <a:solidFill>
            <a:srgbClr val="2a6099"/>
          </a:solidFill>
          <a:ln>
            <a:solidFill>
              <a:srgbClr val="0682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Google Shape;40;p6"/>
          <p:cNvSpPr/>
          <p:nvPr/>
        </p:nvSpPr>
        <p:spPr>
          <a:xfrm>
            <a:off x="5156280" y="5631120"/>
            <a:ext cx="14071320" cy="21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ES_tradnl" sz="9600" spc="-1" strike="noStrike">
                <a:solidFill>
                  <a:srgbClr val="ffffff"/>
                </a:solidFill>
                <a:latin typeface="Arial"/>
                <a:ea typeface="Arial"/>
              </a:rPr>
              <a:t>JAVA </a:t>
            </a:r>
            <a:endParaRPr b="0" lang="es-ES" sz="9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9600" spc="-1" strike="noStrike">
              <a:latin typeface="Arial"/>
            </a:endParaRPr>
          </a:p>
        </p:txBody>
      </p:sp>
      <p:grpSp>
        <p:nvGrpSpPr>
          <p:cNvPr id="46" name="Google Shape;41;p6"/>
          <p:cNvGrpSpPr/>
          <p:nvPr/>
        </p:nvGrpSpPr>
        <p:grpSpPr>
          <a:xfrm>
            <a:off x="5614920" y="5124240"/>
            <a:ext cx="13154040" cy="3047040"/>
            <a:chOff x="5614920" y="5124240"/>
            <a:chExt cx="13154040" cy="3047040"/>
          </a:xfrm>
        </p:grpSpPr>
        <p:grpSp>
          <p:nvGrpSpPr>
            <p:cNvPr id="47" name="Google Shape;42;p6"/>
            <p:cNvGrpSpPr/>
            <p:nvPr/>
          </p:nvGrpSpPr>
          <p:grpSpPr>
            <a:xfrm>
              <a:off x="5614920" y="5124240"/>
              <a:ext cx="3338640" cy="1462680"/>
              <a:chOff x="5614920" y="5124240"/>
              <a:chExt cx="3338640" cy="1462680"/>
            </a:xfrm>
          </p:grpSpPr>
          <p:sp>
            <p:nvSpPr>
              <p:cNvPr id="48" name="Google Shape;43;p6"/>
              <p:cNvSpPr/>
              <p:nvPr/>
            </p:nvSpPr>
            <p:spPr>
              <a:xfrm rot="10800000">
                <a:off x="5625360" y="5138640"/>
                <a:ext cx="33282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Google Shape;44;p6"/>
              <p:cNvSpPr/>
              <p:nvPr/>
            </p:nvSpPr>
            <p:spPr>
              <a:xfrm>
                <a:off x="5614920" y="5124240"/>
                <a:ext cx="360" cy="1462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" name="Google Shape;45;p6"/>
            <p:cNvGrpSpPr/>
            <p:nvPr/>
          </p:nvGrpSpPr>
          <p:grpSpPr>
            <a:xfrm>
              <a:off x="14710680" y="6708600"/>
              <a:ext cx="4058280" cy="1462680"/>
              <a:chOff x="14710680" y="6708600"/>
              <a:chExt cx="4058280" cy="1462680"/>
            </a:xfrm>
          </p:grpSpPr>
          <p:sp>
            <p:nvSpPr>
              <p:cNvPr id="51" name="Google Shape;46;p6"/>
              <p:cNvSpPr/>
              <p:nvPr/>
            </p:nvSpPr>
            <p:spPr>
              <a:xfrm>
                <a:off x="14710680" y="8156160"/>
                <a:ext cx="40478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" name="Google Shape;47;p6"/>
              <p:cNvSpPr/>
              <p:nvPr/>
            </p:nvSpPr>
            <p:spPr>
              <a:xfrm rot="10800000">
                <a:off x="18768600" y="6708600"/>
                <a:ext cx="360" cy="1462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2" descr=""/>
          <p:cNvPicPr/>
          <p:nvPr/>
        </p:nvPicPr>
        <p:blipFill>
          <a:blip r:embed="rId1"/>
          <a:srcRect l="53725" t="38673" r="5266" b="15335"/>
          <a:stretch/>
        </p:blipFill>
        <p:spPr>
          <a:xfrm>
            <a:off x="2594160" y="4049640"/>
            <a:ext cx="19113120" cy="648036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1"/>
          <p:cNvSpPr/>
          <p:nvPr/>
        </p:nvSpPr>
        <p:spPr>
          <a:xfrm>
            <a:off x="5279400" y="1757880"/>
            <a:ext cx="14401080" cy="27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LIST, CLASES UTILIZADAS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rcRect l="52010" t="35007" r="4864" b="3335"/>
          <a:stretch/>
        </p:blipFill>
        <p:spPr>
          <a:xfrm>
            <a:off x="3263040" y="3257640"/>
            <a:ext cx="17329680" cy="74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"/>
          <p:cNvSpPr/>
          <p:nvPr/>
        </p:nvSpPr>
        <p:spPr>
          <a:xfrm>
            <a:off x="5274720" y="89784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ALGUNOS MÉTODOS ARRAYLIST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"/>
          <a:srcRect l="52010" t="16337" r="3251" b="8669"/>
          <a:stretch/>
        </p:blipFill>
        <p:spPr>
          <a:xfrm>
            <a:off x="3674520" y="3329640"/>
            <a:ext cx="17252640" cy="87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1"/>
          <p:cNvSpPr/>
          <p:nvPr/>
        </p:nvSpPr>
        <p:spPr>
          <a:xfrm>
            <a:off x="5279400" y="229752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ITERATOR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80" name="1 Esquina doblada"/>
          <p:cNvSpPr/>
          <p:nvPr/>
        </p:nvSpPr>
        <p:spPr>
          <a:xfrm>
            <a:off x="5927400" y="4478400"/>
            <a:ext cx="13393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Es un objeto que nos permite recorrer una lista.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"/>
          <p:cNvPicPr/>
          <p:nvPr/>
        </p:nvPicPr>
        <p:blipFill>
          <a:blip r:embed="rId1"/>
          <a:srcRect l="51305" t="25672" r="30566" b="43006"/>
          <a:stretch/>
        </p:blipFill>
        <p:spPr>
          <a:xfrm>
            <a:off x="5423400" y="2848320"/>
            <a:ext cx="13810320" cy="721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1"/>
          <p:cNvSpPr/>
          <p:nvPr/>
        </p:nvSpPr>
        <p:spPr>
          <a:xfrm>
            <a:off x="5207400" y="219420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OTROS MÉTODOS LINKEDLIST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83" name="1 Rectángulo"/>
          <p:cNvSpPr/>
          <p:nvPr/>
        </p:nvSpPr>
        <p:spPr>
          <a:xfrm>
            <a:off x="8447760" y="6500160"/>
            <a:ext cx="9767880" cy="14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latin typeface="Arial"/>
                <a:ea typeface="Arial"/>
              </a:rPr>
              <a:t>addFirst, addLast, removeFirst, removeLast, getFirst, getLast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1"/>
          <p:cNvSpPr/>
          <p:nvPr/>
        </p:nvSpPr>
        <p:spPr>
          <a:xfrm>
            <a:off x="5279400" y="229752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QUEUE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85" name="1 Esquina doblada"/>
          <p:cNvSpPr/>
          <p:nvPr/>
        </p:nvSpPr>
        <p:spPr>
          <a:xfrm>
            <a:off x="5927400" y="4478400"/>
            <a:ext cx="13393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Muy rápido para acceder al primer y último elemento.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Permite crear colas de elementos muy eficientes.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Acceso lento a los elementos intermedios.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No permite acceso aleatorio.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"/>
          <p:cNvSpPr/>
          <p:nvPr/>
        </p:nvSpPr>
        <p:spPr>
          <a:xfrm>
            <a:off x="5279400" y="1757880"/>
            <a:ext cx="14401080" cy="27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QUEUE, CLASES UTILIZADAS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1"/>
          <a:srcRect l="53623" t="39340" r="5165" b="11669"/>
          <a:stretch/>
        </p:blipFill>
        <p:spPr>
          <a:xfrm>
            <a:off x="2201400" y="4480200"/>
            <a:ext cx="19567440" cy="703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1"/>
          <p:cNvSpPr/>
          <p:nvPr/>
        </p:nvSpPr>
        <p:spPr>
          <a:xfrm>
            <a:off x="5279400" y="229752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MAP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89" name="1 Esquina doblada"/>
          <p:cNvSpPr/>
          <p:nvPr/>
        </p:nvSpPr>
        <p:spPr>
          <a:xfrm>
            <a:off x="5927400" y="4478400"/>
            <a:ext cx="13393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Asociación clave -&gt; valor.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Poca eficiencia comparado con las demás colecciones.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Parecido al array asociativo.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No puede tener dos claves iguales.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1"/>
          <p:cNvSpPr/>
          <p:nvPr/>
        </p:nvSpPr>
        <p:spPr>
          <a:xfrm>
            <a:off x="5279400" y="1757880"/>
            <a:ext cx="14401080" cy="27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MAP, CLASES UTILIZADAS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pic>
        <p:nvPicPr>
          <p:cNvPr id="91" name="Picture 2" descr=""/>
          <p:cNvPicPr/>
          <p:nvPr/>
        </p:nvPicPr>
        <p:blipFill>
          <a:blip r:embed="rId1"/>
          <a:srcRect l="53623" t="38673" r="5165" b="14334"/>
          <a:stretch/>
        </p:blipFill>
        <p:spPr>
          <a:xfrm>
            <a:off x="1967040" y="4478760"/>
            <a:ext cx="19842840" cy="6840360"/>
          </a:xfrm>
          <a:prstGeom prst="rect">
            <a:avLst/>
          </a:prstGeom>
          <a:ln w="0">
            <a:noFill/>
          </a:ln>
        </p:spPr>
      </p:pic>
      <p:sp>
        <p:nvSpPr>
          <p:cNvPr id="92" name="Rectangle 1"/>
          <p:cNvSpPr/>
          <p:nvPr/>
        </p:nvSpPr>
        <p:spPr>
          <a:xfrm>
            <a:off x="13776120" y="11283120"/>
            <a:ext cx="8856720" cy="243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3600" spc="-1" strike="noStrike">
                <a:solidFill>
                  <a:srgbClr val="4d4d4d"/>
                </a:solidFill>
                <a:latin typeface="Helvetica Neue"/>
                <a:ea typeface="Arial"/>
              </a:rPr>
              <a:t>Otro método: put(K clave, V valor)</a:t>
            </a:r>
            <a:endParaRPr b="0" lang="es-E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12 Rectángulo"/>
          <p:cNvSpPr/>
          <p:nvPr/>
        </p:nvSpPr>
        <p:spPr>
          <a:xfrm>
            <a:off x="0" y="0"/>
            <a:ext cx="24383520" cy="13715640"/>
          </a:xfrm>
          <a:prstGeom prst="rect">
            <a:avLst/>
          </a:prstGeom>
          <a:solidFill>
            <a:srgbClr val="2a6099"/>
          </a:solidFill>
          <a:ln>
            <a:solidFill>
              <a:srgbClr val="06829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Google Shape;95;p9"/>
          <p:cNvSpPr/>
          <p:nvPr/>
        </p:nvSpPr>
        <p:spPr>
          <a:xfrm>
            <a:off x="4123080" y="5706000"/>
            <a:ext cx="16137360" cy="192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7200" spc="-1" strike="noStrike">
                <a:solidFill>
                  <a:srgbClr val="ffffff"/>
                </a:solidFill>
                <a:latin typeface="Arial"/>
                <a:ea typeface="Arial"/>
              </a:rPr>
              <a:t>COLECCIONES</a:t>
            </a:r>
            <a:endParaRPr b="0" lang="es-ES" sz="7200" spc="-1" strike="noStrike">
              <a:latin typeface="Arial"/>
            </a:endParaRPr>
          </a:p>
        </p:txBody>
      </p:sp>
      <p:grpSp>
        <p:nvGrpSpPr>
          <p:cNvPr id="55" name="Google Shape;96;p9"/>
          <p:cNvGrpSpPr/>
          <p:nvPr/>
        </p:nvGrpSpPr>
        <p:grpSpPr>
          <a:xfrm>
            <a:off x="6408720" y="5334480"/>
            <a:ext cx="11566440" cy="3047040"/>
            <a:chOff x="6408720" y="5334480"/>
            <a:chExt cx="11566440" cy="3047040"/>
          </a:xfrm>
        </p:grpSpPr>
        <p:grpSp>
          <p:nvGrpSpPr>
            <p:cNvPr id="56" name="Google Shape;97;p9"/>
            <p:cNvGrpSpPr/>
            <p:nvPr/>
          </p:nvGrpSpPr>
          <p:grpSpPr>
            <a:xfrm>
              <a:off x="6408720" y="5334480"/>
              <a:ext cx="1473120" cy="1462680"/>
              <a:chOff x="6408720" y="5334480"/>
              <a:chExt cx="1473120" cy="1462680"/>
            </a:xfrm>
          </p:grpSpPr>
          <p:sp>
            <p:nvSpPr>
              <p:cNvPr id="57" name="Google Shape;98;p9"/>
              <p:cNvSpPr/>
              <p:nvPr/>
            </p:nvSpPr>
            <p:spPr>
              <a:xfrm rot="10800000">
                <a:off x="6419160" y="5348880"/>
                <a:ext cx="1462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" name="Google Shape;99;p9"/>
              <p:cNvSpPr/>
              <p:nvPr/>
            </p:nvSpPr>
            <p:spPr>
              <a:xfrm>
                <a:off x="6408720" y="5334480"/>
                <a:ext cx="360" cy="1462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" name="Google Shape;100;p9"/>
            <p:cNvGrpSpPr/>
            <p:nvPr/>
          </p:nvGrpSpPr>
          <p:grpSpPr>
            <a:xfrm>
              <a:off x="16502040" y="6918840"/>
              <a:ext cx="1473120" cy="1462680"/>
              <a:chOff x="16502040" y="6918840"/>
              <a:chExt cx="1473120" cy="1462680"/>
            </a:xfrm>
          </p:grpSpPr>
          <p:sp>
            <p:nvSpPr>
              <p:cNvPr id="60" name="Google Shape;101;p9"/>
              <p:cNvSpPr/>
              <p:nvPr/>
            </p:nvSpPr>
            <p:spPr>
              <a:xfrm>
                <a:off x="16502040" y="8366400"/>
                <a:ext cx="1462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" name="Google Shape;102;p9"/>
              <p:cNvSpPr/>
              <p:nvPr/>
            </p:nvSpPr>
            <p:spPr>
              <a:xfrm rot="10800000">
                <a:off x="17974800" y="6918840"/>
                <a:ext cx="360" cy="1462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ffff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Diagrama de decisión de colecciones"/>
          <p:cNvPicPr/>
          <p:nvPr/>
        </p:nvPicPr>
        <p:blipFill>
          <a:blip r:embed="rId1"/>
          <a:stretch/>
        </p:blipFill>
        <p:spPr>
          <a:xfrm>
            <a:off x="3407040" y="881280"/>
            <a:ext cx="16777440" cy="120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1"/>
          <p:cNvSpPr/>
          <p:nvPr/>
        </p:nvSpPr>
        <p:spPr>
          <a:xfrm>
            <a:off x="1102680" y="5006520"/>
            <a:ext cx="22538160" cy="43520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Una colección de objetos es un objeto que puede almacenar un número variable de elementos siendo cada elemento otro objeto.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"/>
          <p:cNvSpPr/>
          <p:nvPr/>
        </p:nvSpPr>
        <p:spPr>
          <a:xfrm>
            <a:off x="7439400" y="2118240"/>
            <a:ext cx="8784720" cy="2707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La interfaz Collection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64" name="1 Esquina doblada"/>
          <p:cNvSpPr/>
          <p:nvPr/>
        </p:nvSpPr>
        <p:spPr>
          <a:xfrm>
            <a:off x="5063040" y="4478400"/>
            <a:ext cx="14257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Es la interfaz raíz de la jerarquía de interfaces. 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Representan un conjunto de objetos, también llamados elementos,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AR" sz="4400" spc="-1" strike="noStrike">
                <a:solidFill>
                  <a:srgbClr val="999999"/>
                </a:solidFill>
                <a:latin typeface="Arial"/>
                <a:ea typeface="Arial"/>
              </a:rPr>
              <a:t>Estas clases sirven para almacenar colecciones de objetos, como listas, conjuntos, mapas, …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 descr=""/>
          <p:cNvPicPr/>
          <p:nvPr/>
        </p:nvPicPr>
        <p:blipFill>
          <a:blip r:embed="rId1"/>
          <a:srcRect l="52413" t="42675" r="3251" b="9671"/>
          <a:stretch/>
        </p:blipFill>
        <p:spPr>
          <a:xfrm>
            <a:off x="2111040" y="3545640"/>
            <a:ext cx="20755800" cy="674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3" descr=""/>
          <p:cNvPicPr/>
          <p:nvPr/>
        </p:nvPicPr>
        <p:blipFill>
          <a:blip r:embed="rId1"/>
          <a:srcRect l="51002" t="24004" r="17866" b="41059"/>
          <a:stretch/>
        </p:blipFill>
        <p:spPr>
          <a:xfrm>
            <a:off x="19800" y="1025280"/>
            <a:ext cx="23981400" cy="8136720"/>
          </a:xfrm>
          <a:prstGeom prst="rect">
            <a:avLst/>
          </a:prstGeom>
          <a:ln w="0">
            <a:noFill/>
          </a:ln>
        </p:spPr>
      </p:pic>
      <p:sp>
        <p:nvSpPr>
          <p:cNvPr id="67" name="1 Rectángulo"/>
          <p:cNvSpPr/>
          <p:nvPr/>
        </p:nvSpPr>
        <p:spPr>
          <a:xfrm>
            <a:off x="4174560" y="11106360"/>
            <a:ext cx="15671160" cy="82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4800" spc="-1" strike="noStrike">
                <a:solidFill>
                  <a:srgbClr val="000000"/>
                </a:solidFill>
                <a:latin typeface="Arial"/>
                <a:ea typeface="Arial"/>
              </a:rPr>
              <a:t>Colección &lt;dato&gt; identificador = new Colección &lt;dato&gt;();</a:t>
            </a:r>
            <a:endParaRPr b="0" lang="es-E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1"/>
          <p:cNvSpPr/>
          <p:nvPr/>
        </p:nvSpPr>
        <p:spPr>
          <a:xfrm>
            <a:off x="5279400" y="229752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SET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69" name="1 Esquina doblada"/>
          <p:cNvSpPr/>
          <p:nvPr/>
        </p:nvSpPr>
        <p:spPr>
          <a:xfrm>
            <a:off x="5927400" y="4478400"/>
            <a:ext cx="13393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No tiene acceso aleatorio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No permite elementos duplicados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Poca eficiencia a la hora de ordenar elementos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"/>
          <p:cNvSpPr/>
          <p:nvPr/>
        </p:nvSpPr>
        <p:spPr>
          <a:xfrm>
            <a:off x="5279400" y="1757880"/>
            <a:ext cx="14401080" cy="270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SET, CLASES UTILIZADAS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pic>
        <p:nvPicPr>
          <p:cNvPr id="71" name="Picture 2" descr=""/>
          <p:cNvPicPr/>
          <p:nvPr/>
        </p:nvPicPr>
        <p:blipFill>
          <a:blip r:embed="rId1"/>
          <a:srcRect l="53523" t="38673" r="5165" b="11669"/>
          <a:stretch/>
        </p:blipFill>
        <p:spPr>
          <a:xfrm>
            <a:off x="2163960" y="4478760"/>
            <a:ext cx="19820520" cy="720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"/>
          <p:cNvSpPr/>
          <p:nvPr/>
        </p:nvSpPr>
        <p:spPr>
          <a:xfrm>
            <a:off x="5279400" y="2297520"/>
            <a:ext cx="14401080" cy="35305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237960" rIns="237960" tIns="0" bIns="2379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111111"/>
                </a:solidFill>
                <a:latin typeface="Helvetica Neue"/>
                <a:ea typeface="Arial"/>
              </a:rPr>
              <a:t> 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s-AR" sz="5400" spc="-1" strike="noStrike">
                <a:solidFill>
                  <a:srgbClr val="7a1364"/>
                </a:solidFill>
                <a:latin typeface="Helvetica Neue"/>
                <a:ea typeface="Arial"/>
              </a:rPr>
              <a:t>LIST</a:t>
            </a: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ES" sz="5400" spc="-1" strike="noStrike">
              <a:latin typeface="Arial"/>
            </a:endParaRPr>
          </a:p>
        </p:txBody>
      </p:sp>
      <p:sp>
        <p:nvSpPr>
          <p:cNvPr id="73" name="1 Esquina doblada"/>
          <p:cNvSpPr/>
          <p:nvPr/>
        </p:nvSpPr>
        <p:spPr>
          <a:xfrm>
            <a:off x="5927400" y="4478400"/>
            <a:ext cx="13393080" cy="619236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7030a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Están ordenadas por posición 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Añadir y eliminar sin restricciones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Acceso aleatorio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Sintaxis similar a arrays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Permiten duplicados</a:t>
            </a:r>
            <a:endParaRPr b="0" lang="es-ES" sz="4400" spc="-1" strike="noStrike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s-ES" sz="4400" spc="-1" strike="noStrike">
                <a:solidFill>
                  <a:srgbClr val="999999"/>
                </a:solidFill>
                <a:latin typeface="Arial"/>
                <a:ea typeface="Arial"/>
              </a:rPr>
              <a:t>Bajo rendimiento en operaciones concretas</a:t>
            </a:r>
            <a:endParaRPr b="0" lang="es-E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50a19"/>
      </a:dk2>
      <a:lt2>
        <a:srgbClr val="ffffff"/>
      </a:lt2>
      <a:accent1>
        <a:srgbClr val="09b1cc"/>
      </a:accent1>
      <a:accent2>
        <a:srgbClr val="32c0d8"/>
      </a:accent2>
      <a:accent3>
        <a:srgbClr val="558eb9"/>
      </a:accent3>
      <a:accent4>
        <a:srgbClr val="397fb0"/>
      </a:accent4>
      <a:accent5>
        <a:srgbClr val="089bb4"/>
      </a:accent5>
      <a:accent6>
        <a:srgbClr val="1d869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50a19"/>
      </a:dk2>
      <a:lt2>
        <a:srgbClr val="ffffff"/>
      </a:lt2>
      <a:accent1>
        <a:srgbClr val="09b1cc"/>
      </a:accent1>
      <a:accent2>
        <a:srgbClr val="32c0d8"/>
      </a:accent2>
      <a:accent3>
        <a:srgbClr val="558eb9"/>
      </a:accent3>
      <a:accent4>
        <a:srgbClr val="397fb0"/>
      </a:accent4>
      <a:accent5>
        <a:srgbClr val="089bb4"/>
      </a:accent5>
      <a:accent6>
        <a:srgbClr val="1d869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Application>LibreOffice/7.1.4.2$Windows_X86_64 LibreOffice_project/a529a4fab45b75fefc5b6226684193eb000654f6</Application>
  <AppVersion>15.0000</AppVersion>
  <Words>241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Administrador</dc:creator>
  <dc:description/>
  <dc:language>es-ES</dc:language>
  <cp:lastModifiedBy/>
  <dcterms:modified xsi:type="dcterms:W3CDTF">2021-08-30T18:31:25Z</dcterms:modified>
  <cp:revision>195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Personalizado</vt:lpwstr>
  </property>
  <property fmtid="{D5CDD505-2E9C-101B-9397-08002B2CF9AE}" pid="4" name="Slides">
    <vt:i4>20</vt:i4>
  </property>
</Properties>
</file>